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Muli Regular" charset="1" panose="00000500000000000000"/>
      <p:regular r:id="rId11"/>
    </p:embeddedFont>
    <p:embeddedFont>
      <p:font typeface="Muli Regular Bold" charset="1" panose="00000700000000000000"/>
      <p:regular r:id="rId12"/>
    </p:embeddedFont>
    <p:embeddedFont>
      <p:font typeface="Muli Regular Italics" charset="1" panose="00000500000000000000"/>
      <p:regular r:id="rId13"/>
    </p:embeddedFont>
    <p:embeddedFont>
      <p:font typeface="Muli Regular Bold Italics" charset="1" panose="00000700000000000000"/>
      <p:regular r:id="rId14"/>
    </p:embeddedFont>
    <p:embeddedFont>
      <p:font typeface="Muli Black" charset="1" panose="00000A00000000000000"/>
      <p:regular r:id="rId15"/>
    </p:embeddedFont>
    <p:embeddedFont>
      <p:font typeface="Muli Black Italics" charset="1" panose="00000A00000000000000"/>
      <p:regular r:id="rId16"/>
    </p:embeddedFont>
    <p:embeddedFont>
      <p:font typeface="Lato Bold" charset="1" panose="020F0502020204030203"/>
      <p:regular r:id="rId17"/>
    </p:embeddedFont>
    <p:embeddedFont>
      <p:font typeface="Lato Bold Bold" charset="1" panose="020F0502020204030203"/>
      <p:regular r:id="rId18"/>
    </p:embeddedFont>
    <p:embeddedFont>
      <p:font typeface="Lato Bold Italics" charset="1" panose="020F0502020204030203"/>
      <p:regular r:id="rId19"/>
    </p:embeddedFont>
    <p:embeddedFont>
      <p:font typeface="Lato Bold Bold Italics" charset="1" panose="020F05020202040302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2" Target="../media/image3.png" Type="http://schemas.openxmlformats.org/officeDocument/2006/relationships/image"/><Relationship Id="rId3" Target="../media/image7.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png" Type="http://schemas.openxmlformats.org/officeDocument/2006/relationships/image"/><Relationship Id="rId5" Target="../media/image2.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jpe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1.png" Type="http://schemas.openxmlformats.org/officeDocument/2006/relationships/image"/><Relationship Id="rId8" Target="../media/image2.png" Type="http://schemas.openxmlformats.org/officeDocument/2006/relationships/image"/><Relationship Id="rId9"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1DEE1"/>
        </a:solidFill>
      </p:bgPr>
    </p:bg>
    <p:spTree>
      <p:nvGrpSpPr>
        <p:cNvPr id="1" name=""/>
        <p:cNvGrpSpPr/>
        <p:nvPr/>
      </p:nvGrpSpPr>
      <p:grpSpPr>
        <a:xfrm>
          <a:off x="0" y="0"/>
          <a:ext cx="0" cy="0"/>
          <a:chOff x="0" y="0"/>
          <a:chExt cx="0" cy="0"/>
        </a:xfrm>
      </p:grpSpPr>
      <p:sp>
        <p:nvSpPr>
          <p:cNvPr name="AutoShape 2" id="2"/>
          <p:cNvSpPr/>
          <p:nvPr/>
        </p:nvSpPr>
        <p:spPr>
          <a:xfrm rot="0">
            <a:off x="-8186" y="7398226"/>
            <a:ext cx="18304372" cy="2888774"/>
          </a:xfrm>
          <a:prstGeom prst="rect">
            <a:avLst/>
          </a:prstGeom>
          <a:solidFill>
            <a:srgbClr val="380742"/>
          </a:solidFill>
        </p:spPr>
      </p:sp>
      <p:pic>
        <p:nvPicPr>
          <p:cNvPr name="Picture 3" id="3"/>
          <p:cNvPicPr>
            <a:picLocks noChangeAspect="true"/>
          </p:cNvPicPr>
          <p:nvPr/>
        </p:nvPicPr>
        <p:blipFill>
          <a:blip r:embed="rId2"/>
          <a:srcRect l="0" t="0" r="0" b="0"/>
          <a:stretch>
            <a:fillRect/>
          </a:stretch>
        </p:blipFill>
        <p:spPr>
          <a:xfrm flipH="false" flipV="false" rot="0">
            <a:off x="5838763" y="0"/>
            <a:ext cx="6610475" cy="528838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496813" y="0"/>
            <a:ext cx="3523551" cy="264419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5944850" y="95046"/>
            <a:ext cx="1867307" cy="1867307"/>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2632782" y="6784997"/>
            <a:ext cx="2478347" cy="2478347"/>
          </a:xfrm>
          <a:prstGeom prst="rect">
            <a:avLst/>
          </a:prstGeom>
        </p:spPr>
      </p:pic>
      <p:sp>
        <p:nvSpPr>
          <p:cNvPr name="TextBox 7" id="7"/>
          <p:cNvSpPr txBox="true"/>
          <p:nvPr/>
        </p:nvSpPr>
        <p:spPr>
          <a:xfrm rot="0">
            <a:off x="3627027" y="5248275"/>
            <a:ext cx="11948346" cy="1005862"/>
          </a:xfrm>
          <a:prstGeom prst="rect">
            <a:avLst/>
          </a:prstGeom>
        </p:spPr>
        <p:txBody>
          <a:bodyPr anchor="t" rtlCol="false" tIns="0" lIns="0" bIns="0" rIns="0">
            <a:spAutoFit/>
          </a:bodyPr>
          <a:lstStyle/>
          <a:p>
            <a:pPr>
              <a:lnSpc>
                <a:spcPts val="7666"/>
              </a:lnSpc>
            </a:pPr>
            <a:r>
              <a:rPr lang="en-US" sz="7301" spc="-73">
                <a:solidFill>
                  <a:srgbClr val="1D1233"/>
                </a:solidFill>
                <a:latin typeface="League Spartan Bold"/>
              </a:rPr>
              <a:t>MazdoorHaazir Platform</a:t>
            </a:r>
          </a:p>
        </p:txBody>
      </p:sp>
      <p:sp>
        <p:nvSpPr>
          <p:cNvPr name="TextBox 8" id="8"/>
          <p:cNvSpPr txBox="true"/>
          <p:nvPr/>
        </p:nvSpPr>
        <p:spPr>
          <a:xfrm rot="0">
            <a:off x="8882743" y="9393451"/>
            <a:ext cx="9791700" cy="636779"/>
          </a:xfrm>
          <a:prstGeom prst="rect">
            <a:avLst/>
          </a:prstGeom>
        </p:spPr>
        <p:txBody>
          <a:bodyPr anchor="t" rtlCol="false" tIns="0" lIns="0" bIns="0" rIns="0">
            <a:spAutoFit/>
          </a:bodyPr>
          <a:lstStyle/>
          <a:p>
            <a:pPr marL="0" indent="0" lvl="0">
              <a:lnSpc>
                <a:spcPts val="5395"/>
              </a:lnSpc>
              <a:spcBef>
                <a:spcPct val="0"/>
              </a:spcBef>
            </a:pPr>
            <a:r>
              <a:rPr lang="en-US" sz="3799">
                <a:solidFill>
                  <a:srgbClr val="F8F8F8"/>
                </a:solidFill>
                <a:latin typeface="League Spartan"/>
              </a:rPr>
              <a:t>Supervisor: Ms. Syeda Wajiha Naim</a:t>
            </a:r>
          </a:p>
        </p:txBody>
      </p:sp>
      <p:sp>
        <p:nvSpPr>
          <p:cNvPr name="TextBox 9" id="9"/>
          <p:cNvSpPr txBox="true"/>
          <p:nvPr/>
        </p:nvSpPr>
        <p:spPr>
          <a:xfrm rot="0">
            <a:off x="342900" y="9393451"/>
            <a:ext cx="8801100" cy="636779"/>
          </a:xfrm>
          <a:prstGeom prst="rect">
            <a:avLst/>
          </a:prstGeom>
        </p:spPr>
        <p:txBody>
          <a:bodyPr anchor="t" rtlCol="false" tIns="0" lIns="0" bIns="0" rIns="0">
            <a:spAutoFit/>
          </a:bodyPr>
          <a:lstStyle/>
          <a:p>
            <a:pPr marL="0" indent="0" lvl="0">
              <a:lnSpc>
                <a:spcPts val="5395"/>
              </a:lnSpc>
              <a:spcBef>
                <a:spcPct val="0"/>
              </a:spcBef>
            </a:pPr>
            <a:r>
              <a:rPr lang="en-US" sz="3799">
                <a:solidFill>
                  <a:srgbClr val="F8F8F8"/>
                </a:solidFill>
                <a:latin typeface="League Spartan"/>
              </a:rPr>
              <a:t>Presented by: Danish Ul Hassan</a:t>
            </a:r>
          </a:p>
        </p:txBody>
      </p:sp>
      <p:sp>
        <p:nvSpPr>
          <p:cNvPr name="TextBox 10" id="10"/>
          <p:cNvSpPr txBox="true"/>
          <p:nvPr/>
        </p:nvSpPr>
        <p:spPr>
          <a:xfrm rot="0">
            <a:off x="5667279" y="6187462"/>
            <a:ext cx="7867842" cy="597536"/>
          </a:xfrm>
          <a:prstGeom prst="rect">
            <a:avLst/>
          </a:prstGeom>
        </p:spPr>
        <p:txBody>
          <a:bodyPr anchor="t" rtlCol="false" tIns="0" lIns="0" bIns="0" rIns="0">
            <a:spAutoFit/>
          </a:bodyPr>
          <a:lstStyle/>
          <a:p>
            <a:pPr marL="0" indent="0" lvl="0">
              <a:lnSpc>
                <a:spcPts val="4969"/>
              </a:lnSpc>
              <a:spcBef>
                <a:spcPct val="0"/>
              </a:spcBef>
            </a:pPr>
            <a:r>
              <a:rPr lang="en-US" sz="3499">
                <a:solidFill>
                  <a:srgbClr val="231279"/>
                </a:solidFill>
                <a:latin typeface="League Spartan"/>
              </a:rPr>
              <a:t>(Mobile App &amp; Web Platform)</a:t>
            </a:r>
          </a:p>
        </p:txBody>
      </p:sp>
      <p:pic>
        <p:nvPicPr>
          <p:cNvPr name="Picture 11" id="11"/>
          <p:cNvPicPr>
            <a:picLocks noChangeAspect="true"/>
          </p:cNvPicPr>
          <p:nvPr/>
        </p:nvPicPr>
        <p:blipFill>
          <a:blip r:embed="rId6"/>
          <a:srcRect l="0" t="0" r="0" b="0"/>
          <a:stretch>
            <a:fillRect/>
          </a:stretch>
        </p:blipFill>
        <p:spPr>
          <a:xfrm flipH="false" flipV="false" rot="0">
            <a:off x="13097026" y="6779953"/>
            <a:ext cx="2478347" cy="2478347"/>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550164" y="319564"/>
            <a:ext cx="1418271" cy="141827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18208" y="453803"/>
            <a:ext cx="1727833" cy="114979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235790" y="166737"/>
            <a:ext cx="14314374" cy="10120263"/>
          </a:xfrm>
          <a:prstGeom prst="rect">
            <a:avLst/>
          </a:prstGeom>
        </p:spPr>
      </p:pic>
      <p:sp>
        <p:nvSpPr>
          <p:cNvPr name="TextBox 5" id="5"/>
          <p:cNvSpPr txBox="true"/>
          <p:nvPr/>
        </p:nvSpPr>
        <p:spPr>
          <a:xfrm rot="0">
            <a:off x="2146041" y="1740349"/>
            <a:ext cx="11531945" cy="436035"/>
          </a:xfrm>
          <a:prstGeom prst="rect">
            <a:avLst/>
          </a:prstGeom>
        </p:spPr>
        <p:txBody>
          <a:bodyPr anchor="t" rtlCol="false" tIns="0" lIns="0" bIns="0" rIns="0">
            <a:spAutoFit/>
          </a:bodyPr>
          <a:lstStyle/>
          <a:p>
            <a:pPr algn="r" marL="0" indent="0" lvl="0">
              <a:lnSpc>
                <a:spcPts val="364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550164" y="319564"/>
            <a:ext cx="1418271" cy="141827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18208" y="453803"/>
            <a:ext cx="1727833" cy="1149794"/>
          </a:xfrm>
          <a:prstGeom prst="rect">
            <a:avLst/>
          </a:prstGeom>
        </p:spPr>
      </p:pic>
      <p:grpSp>
        <p:nvGrpSpPr>
          <p:cNvPr name="Group 4" id="4"/>
          <p:cNvGrpSpPr/>
          <p:nvPr/>
        </p:nvGrpSpPr>
        <p:grpSpPr>
          <a:xfrm rot="0">
            <a:off x="3687680" y="742307"/>
            <a:ext cx="11531945" cy="1722581"/>
            <a:chOff x="0" y="0"/>
            <a:chExt cx="15375926" cy="2296774"/>
          </a:xfrm>
        </p:grpSpPr>
        <p:sp>
          <p:nvSpPr>
            <p:cNvPr name="TextBox 5" id="5"/>
            <p:cNvSpPr txBox="true"/>
            <p:nvPr/>
          </p:nvSpPr>
          <p:spPr>
            <a:xfrm rot="0">
              <a:off x="0" y="-28575"/>
              <a:ext cx="15375926" cy="1407285"/>
            </a:xfrm>
            <a:prstGeom prst="rect">
              <a:avLst/>
            </a:prstGeom>
          </p:spPr>
          <p:txBody>
            <a:bodyPr anchor="t" rtlCol="false" tIns="0" lIns="0" bIns="0" rIns="0">
              <a:spAutoFit/>
            </a:bodyPr>
            <a:lstStyle/>
            <a:p>
              <a:pPr algn="r" marL="0" indent="0" lvl="0">
                <a:lnSpc>
                  <a:spcPts val="8568"/>
                </a:lnSpc>
                <a:spcBef>
                  <a:spcPct val="0"/>
                </a:spcBef>
              </a:pPr>
              <a:r>
                <a:rPr lang="en-US" sz="6800">
                  <a:solidFill>
                    <a:srgbClr val="1D1233"/>
                  </a:solidFill>
                  <a:latin typeface="Muli Black"/>
                </a:rPr>
                <a:t>Tools &amp; Technology Stack </a:t>
              </a:r>
            </a:p>
          </p:txBody>
        </p:sp>
        <p:sp>
          <p:nvSpPr>
            <p:cNvPr name="TextBox 6" id="6"/>
            <p:cNvSpPr txBox="true"/>
            <p:nvPr/>
          </p:nvSpPr>
          <p:spPr>
            <a:xfrm rot="0">
              <a:off x="0" y="1731270"/>
              <a:ext cx="15375926" cy="565504"/>
            </a:xfrm>
            <a:prstGeom prst="rect">
              <a:avLst/>
            </a:prstGeom>
          </p:spPr>
          <p:txBody>
            <a:bodyPr anchor="t" rtlCol="false" tIns="0" lIns="0" bIns="0" rIns="0">
              <a:spAutoFit/>
            </a:bodyPr>
            <a:lstStyle/>
            <a:p>
              <a:pPr algn="r" marL="0" indent="0" lvl="0">
                <a:lnSpc>
                  <a:spcPts val="3640"/>
                </a:lnSpc>
              </a:pPr>
            </a:p>
          </p:txBody>
        </p:sp>
      </p:grpSp>
      <p:grpSp>
        <p:nvGrpSpPr>
          <p:cNvPr name="Group 7" id="7"/>
          <p:cNvGrpSpPr/>
          <p:nvPr/>
        </p:nvGrpSpPr>
        <p:grpSpPr>
          <a:xfrm rot="0">
            <a:off x="-16835" y="3954580"/>
            <a:ext cx="8315751" cy="783539"/>
            <a:chOff x="0" y="0"/>
            <a:chExt cx="67702965" cy="6379210"/>
          </a:xfrm>
        </p:grpSpPr>
        <p:sp>
          <p:nvSpPr>
            <p:cNvPr name="Freeform 8" id="8"/>
            <p:cNvSpPr/>
            <p:nvPr/>
          </p:nvSpPr>
          <p:spPr>
            <a:xfrm>
              <a:off x="0" y="0"/>
              <a:ext cx="67702962" cy="6379210"/>
            </a:xfrm>
            <a:custGeom>
              <a:avLst/>
              <a:gdLst/>
              <a:ahLst/>
              <a:cxnLst/>
              <a:rect r="r" b="b" t="t" l="l"/>
              <a:pathLst>
                <a:path h="6379210" w="67702962">
                  <a:moveTo>
                    <a:pt x="60920319" y="0"/>
                  </a:moveTo>
                  <a:lnTo>
                    <a:pt x="10693449" y="0"/>
                  </a:lnTo>
                  <a:lnTo>
                    <a:pt x="6926434" y="7620"/>
                  </a:lnTo>
                  <a:lnTo>
                    <a:pt x="0" y="6379210"/>
                  </a:lnTo>
                  <a:lnTo>
                    <a:pt x="61057055" y="6379210"/>
                  </a:lnTo>
                  <a:lnTo>
                    <a:pt x="67702962" y="0"/>
                  </a:lnTo>
                  <a:close/>
                </a:path>
              </a:pathLst>
            </a:custGeom>
            <a:solidFill>
              <a:srgbClr val="5C0931"/>
            </a:solidFill>
          </p:spPr>
        </p:sp>
      </p:grpSp>
      <p:grpSp>
        <p:nvGrpSpPr>
          <p:cNvPr name="Group 9" id="9"/>
          <p:cNvGrpSpPr/>
          <p:nvPr/>
        </p:nvGrpSpPr>
        <p:grpSpPr>
          <a:xfrm rot="0">
            <a:off x="9955415" y="3948044"/>
            <a:ext cx="8315751" cy="783539"/>
            <a:chOff x="0" y="0"/>
            <a:chExt cx="67702965" cy="6379210"/>
          </a:xfrm>
        </p:grpSpPr>
        <p:sp>
          <p:nvSpPr>
            <p:cNvPr name="Freeform 10" id="10"/>
            <p:cNvSpPr/>
            <p:nvPr/>
          </p:nvSpPr>
          <p:spPr>
            <a:xfrm>
              <a:off x="0" y="0"/>
              <a:ext cx="67702962" cy="6379210"/>
            </a:xfrm>
            <a:custGeom>
              <a:avLst/>
              <a:gdLst/>
              <a:ahLst/>
              <a:cxnLst/>
              <a:rect r="r" b="b" t="t" l="l"/>
              <a:pathLst>
                <a:path h="6379210" w="67702962">
                  <a:moveTo>
                    <a:pt x="60920319" y="0"/>
                  </a:moveTo>
                  <a:lnTo>
                    <a:pt x="10693449" y="0"/>
                  </a:lnTo>
                  <a:lnTo>
                    <a:pt x="6926434" y="7620"/>
                  </a:lnTo>
                  <a:lnTo>
                    <a:pt x="0" y="6379210"/>
                  </a:lnTo>
                  <a:lnTo>
                    <a:pt x="61057055" y="6379210"/>
                  </a:lnTo>
                  <a:lnTo>
                    <a:pt x="67702962" y="0"/>
                  </a:lnTo>
                  <a:close/>
                </a:path>
              </a:pathLst>
            </a:custGeom>
            <a:solidFill>
              <a:srgbClr val="5C0931"/>
            </a:solidFill>
          </p:spPr>
        </p:sp>
      </p:grpSp>
      <p:pic>
        <p:nvPicPr>
          <p:cNvPr name="Picture 11" id="11"/>
          <p:cNvPicPr>
            <a:picLocks noChangeAspect="true"/>
          </p:cNvPicPr>
          <p:nvPr/>
        </p:nvPicPr>
        <p:blipFill>
          <a:blip r:embed="rId4"/>
          <a:srcRect l="0" t="0" r="0" b="0"/>
          <a:stretch>
            <a:fillRect/>
          </a:stretch>
        </p:blipFill>
        <p:spPr>
          <a:xfrm flipH="false" flipV="false" rot="0">
            <a:off x="1355877" y="4493495"/>
            <a:ext cx="2739061" cy="2739061"/>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2604490" y="6719642"/>
            <a:ext cx="1183611" cy="1183611"/>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4058331" y="5310579"/>
            <a:ext cx="1572977" cy="1104894"/>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5719898" y="5152291"/>
            <a:ext cx="1206307" cy="1248073"/>
          </a:xfrm>
          <a:prstGeom prst="rect">
            <a:avLst/>
          </a:prstGeom>
        </p:spPr>
      </p:pic>
      <p:pic>
        <p:nvPicPr>
          <p:cNvPr name="Picture 15" id="15"/>
          <p:cNvPicPr>
            <a:picLocks noChangeAspect="true"/>
          </p:cNvPicPr>
          <p:nvPr/>
        </p:nvPicPr>
        <p:blipFill>
          <a:blip r:embed="rId8"/>
          <a:srcRect l="0" t="0" r="0" b="0"/>
          <a:stretch>
            <a:fillRect/>
          </a:stretch>
        </p:blipFill>
        <p:spPr>
          <a:xfrm flipH="false" flipV="false" rot="0">
            <a:off x="4094938" y="6614357"/>
            <a:ext cx="1236399" cy="1236399"/>
          </a:xfrm>
          <a:prstGeom prst="rect">
            <a:avLst/>
          </a:prstGeom>
        </p:spPr>
      </p:pic>
      <p:pic>
        <p:nvPicPr>
          <p:cNvPr name="Picture 16" id="16"/>
          <p:cNvPicPr>
            <a:picLocks noChangeAspect="true"/>
          </p:cNvPicPr>
          <p:nvPr/>
        </p:nvPicPr>
        <p:blipFill>
          <a:blip r:embed="rId9"/>
          <a:srcRect l="0" t="0" r="0" b="0"/>
          <a:stretch>
            <a:fillRect/>
          </a:stretch>
        </p:blipFill>
        <p:spPr>
          <a:xfrm flipH="false" flipV="false" rot="0">
            <a:off x="10890957" y="5110633"/>
            <a:ext cx="1356496" cy="1356496"/>
          </a:xfrm>
          <a:prstGeom prst="rect">
            <a:avLst/>
          </a:prstGeom>
        </p:spPr>
      </p:pic>
      <p:pic>
        <p:nvPicPr>
          <p:cNvPr name="Picture 17" id="17"/>
          <p:cNvPicPr>
            <a:picLocks noChangeAspect="true"/>
          </p:cNvPicPr>
          <p:nvPr/>
        </p:nvPicPr>
        <p:blipFill>
          <a:blip r:embed="rId10"/>
          <a:srcRect l="0" t="0" r="0" b="0"/>
          <a:stretch>
            <a:fillRect/>
          </a:stretch>
        </p:blipFill>
        <p:spPr>
          <a:xfrm flipH="false" flipV="false" rot="0">
            <a:off x="12247452" y="4994627"/>
            <a:ext cx="1472502" cy="1472502"/>
          </a:xfrm>
          <a:prstGeom prst="rect">
            <a:avLst/>
          </a:prstGeom>
        </p:spPr>
      </p:pic>
      <p:pic>
        <p:nvPicPr>
          <p:cNvPr name="Picture 18" id="18"/>
          <p:cNvPicPr>
            <a:picLocks noChangeAspect="true"/>
          </p:cNvPicPr>
          <p:nvPr/>
        </p:nvPicPr>
        <p:blipFill>
          <a:blip r:embed="rId11"/>
          <a:srcRect l="17580" t="0" r="17580" b="0"/>
          <a:stretch>
            <a:fillRect/>
          </a:stretch>
        </p:blipFill>
        <p:spPr>
          <a:xfrm flipH="false" flipV="false" rot="0">
            <a:off x="14136434" y="5219074"/>
            <a:ext cx="1248055" cy="1248055"/>
          </a:xfrm>
          <a:prstGeom prst="rect">
            <a:avLst/>
          </a:prstGeom>
        </p:spPr>
      </p:pic>
      <p:pic>
        <p:nvPicPr>
          <p:cNvPr name="Picture 19" id="19"/>
          <p:cNvPicPr>
            <a:picLocks noChangeAspect="true"/>
          </p:cNvPicPr>
          <p:nvPr/>
        </p:nvPicPr>
        <p:blipFill>
          <a:blip r:embed="rId12"/>
          <a:srcRect l="0" t="0" r="0" b="0"/>
          <a:stretch>
            <a:fillRect/>
          </a:stretch>
        </p:blipFill>
        <p:spPr>
          <a:xfrm flipH="false" flipV="false" rot="0">
            <a:off x="15797779" y="5146369"/>
            <a:ext cx="1320760" cy="1320760"/>
          </a:xfrm>
          <a:prstGeom prst="rect">
            <a:avLst/>
          </a:prstGeom>
        </p:spPr>
      </p:pic>
      <p:pic>
        <p:nvPicPr>
          <p:cNvPr name="Picture 20" id="20"/>
          <p:cNvPicPr>
            <a:picLocks noChangeAspect="true"/>
          </p:cNvPicPr>
          <p:nvPr/>
        </p:nvPicPr>
        <p:blipFill>
          <a:blip r:embed="rId5"/>
          <a:srcRect l="0" t="0" r="0" b="0"/>
          <a:stretch>
            <a:fillRect/>
          </a:stretch>
        </p:blipFill>
        <p:spPr>
          <a:xfrm flipH="false" flipV="false" rot="0">
            <a:off x="14018090" y="6701719"/>
            <a:ext cx="1201535" cy="1201535"/>
          </a:xfrm>
          <a:prstGeom prst="rect">
            <a:avLst/>
          </a:prstGeom>
        </p:spPr>
      </p:pic>
      <p:pic>
        <p:nvPicPr>
          <p:cNvPr name="Picture 21" id="21"/>
          <p:cNvPicPr>
            <a:picLocks noChangeAspect="true"/>
          </p:cNvPicPr>
          <p:nvPr/>
        </p:nvPicPr>
        <p:blipFill>
          <a:blip r:embed="rId13"/>
          <a:srcRect l="0" t="5462" r="0" b="5462"/>
          <a:stretch>
            <a:fillRect/>
          </a:stretch>
        </p:blipFill>
        <p:spPr>
          <a:xfrm flipH="false" flipV="false" rot="0">
            <a:off x="12386791" y="6577206"/>
            <a:ext cx="1450560" cy="1450560"/>
          </a:xfrm>
          <a:prstGeom prst="rect">
            <a:avLst/>
          </a:prstGeom>
        </p:spPr>
      </p:pic>
      <p:sp>
        <p:nvSpPr>
          <p:cNvPr name="TextBox 22" id="22"/>
          <p:cNvSpPr txBox="true"/>
          <p:nvPr/>
        </p:nvSpPr>
        <p:spPr>
          <a:xfrm rot="0">
            <a:off x="1599686" y="3973769"/>
            <a:ext cx="4814249" cy="655891"/>
          </a:xfrm>
          <a:prstGeom prst="rect">
            <a:avLst/>
          </a:prstGeom>
        </p:spPr>
        <p:txBody>
          <a:bodyPr anchor="t" rtlCol="false" tIns="0" lIns="0" bIns="0" rIns="0">
            <a:spAutoFit/>
          </a:bodyPr>
          <a:lstStyle/>
          <a:p>
            <a:pPr algn="r">
              <a:lnSpc>
                <a:spcPts val="5330"/>
              </a:lnSpc>
            </a:pPr>
            <a:r>
              <a:rPr lang="en-US" sz="3807" spc="228">
                <a:solidFill>
                  <a:srgbClr val="FFFFFF"/>
                </a:solidFill>
                <a:latin typeface="Lato Bold Bold"/>
              </a:rPr>
              <a:t>WEB PLATFORM</a:t>
            </a:r>
          </a:p>
        </p:txBody>
      </p:sp>
      <p:sp>
        <p:nvSpPr>
          <p:cNvPr name="TextBox 23" id="23"/>
          <p:cNvSpPr txBox="true"/>
          <p:nvPr/>
        </p:nvSpPr>
        <p:spPr>
          <a:xfrm rot="0">
            <a:off x="10763768" y="3980304"/>
            <a:ext cx="4814249" cy="655891"/>
          </a:xfrm>
          <a:prstGeom prst="rect">
            <a:avLst/>
          </a:prstGeom>
        </p:spPr>
        <p:txBody>
          <a:bodyPr anchor="t" rtlCol="false" tIns="0" lIns="0" bIns="0" rIns="0">
            <a:spAutoFit/>
          </a:bodyPr>
          <a:lstStyle/>
          <a:p>
            <a:pPr algn="r">
              <a:lnSpc>
                <a:spcPts val="5330"/>
              </a:lnSpc>
            </a:pPr>
            <a:r>
              <a:rPr lang="en-US" sz="3807" spc="228">
                <a:solidFill>
                  <a:srgbClr val="FFFFFF"/>
                </a:solidFill>
                <a:latin typeface="Lato Bold Bold"/>
              </a:rPr>
              <a:t>MOBILE APP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D12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6803"/>
            <a:ext cx="2696835" cy="202379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233321" y="237921"/>
            <a:ext cx="1418271" cy="1418271"/>
          </a:xfrm>
          <a:prstGeom prst="rect">
            <a:avLst/>
          </a:prstGeom>
        </p:spPr>
      </p:pic>
      <p:sp>
        <p:nvSpPr>
          <p:cNvPr name="TextBox 4" id="4"/>
          <p:cNvSpPr txBox="true"/>
          <p:nvPr/>
        </p:nvSpPr>
        <p:spPr>
          <a:xfrm rot="0">
            <a:off x="2922231" y="514478"/>
            <a:ext cx="14020226" cy="1767458"/>
          </a:xfrm>
          <a:prstGeom prst="rect">
            <a:avLst/>
          </a:prstGeom>
        </p:spPr>
        <p:txBody>
          <a:bodyPr anchor="t" rtlCol="false" tIns="0" lIns="0" bIns="0" rIns="0">
            <a:spAutoFit/>
          </a:bodyPr>
          <a:lstStyle/>
          <a:p>
            <a:pPr>
              <a:lnSpc>
                <a:spcPts val="7056"/>
              </a:lnSpc>
            </a:pPr>
            <a:r>
              <a:rPr lang="en-US" sz="5600">
                <a:solidFill>
                  <a:srgbClr val="F8F8F8"/>
                </a:solidFill>
                <a:latin typeface="Muli Black Bold"/>
              </a:rPr>
              <a:t>Customers and Marketing Strategy</a:t>
            </a:r>
          </a:p>
          <a:p>
            <a:pPr algn="l" marL="0" indent="0" lvl="0">
              <a:lnSpc>
                <a:spcPts val="6930"/>
              </a:lnSpc>
              <a:spcBef>
                <a:spcPct val="0"/>
              </a:spcBef>
            </a:pPr>
          </a:p>
        </p:txBody>
      </p:sp>
      <p:sp>
        <p:nvSpPr>
          <p:cNvPr name="TextBox 5" id="5"/>
          <p:cNvSpPr txBox="true"/>
          <p:nvPr/>
        </p:nvSpPr>
        <p:spPr>
          <a:xfrm rot="0">
            <a:off x="1028700" y="1589518"/>
            <a:ext cx="16230600" cy="8242174"/>
          </a:xfrm>
          <a:prstGeom prst="rect">
            <a:avLst/>
          </a:prstGeom>
        </p:spPr>
        <p:txBody>
          <a:bodyPr anchor="t" rtlCol="false" tIns="0" lIns="0" bIns="0" rIns="0">
            <a:spAutoFit/>
          </a:bodyPr>
          <a:lstStyle/>
          <a:p>
            <a:pPr algn="just">
              <a:lnSpc>
                <a:spcPts val="4685"/>
              </a:lnSpc>
            </a:pPr>
          </a:p>
          <a:p>
            <a:pPr algn="just">
              <a:lnSpc>
                <a:spcPts val="4685"/>
              </a:lnSpc>
            </a:pPr>
            <a:r>
              <a:rPr lang="en-US" sz="3299">
                <a:solidFill>
                  <a:srgbClr val="F8F8F8"/>
                </a:solidFill>
                <a:latin typeface="League Spartan"/>
              </a:rPr>
              <a:t>The competitors that we belong to is the online sector, where people is looking for job opportunities. (but our solely target will be the uneducated/illiterate domain)</a:t>
            </a:r>
          </a:p>
          <a:p>
            <a:pPr algn="just">
              <a:lnSpc>
                <a:spcPts val="4685"/>
              </a:lnSpc>
            </a:pPr>
          </a:p>
          <a:p>
            <a:pPr algn="just">
              <a:lnSpc>
                <a:spcPts val="4685"/>
              </a:lnSpc>
            </a:pPr>
            <a:r>
              <a:rPr lang="en-US" sz="3299">
                <a:solidFill>
                  <a:srgbClr val="F8F8F8"/>
                </a:solidFill>
                <a:latin typeface="League Spartan"/>
              </a:rPr>
              <a:t>The construction market is quite huge in Pakistan which captures the 17% of the industry.</a:t>
            </a:r>
          </a:p>
          <a:p>
            <a:pPr algn="just">
              <a:lnSpc>
                <a:spcPts val="4685"/>
              </a:lnSpc>
            </a:pPr>
          </a:p>
          <a:p>
            <a:pPr algn="just">
              <a:lnSpc>
                <a:spcPts val="4685"/>
              </a:lnSpc>
            </a:pPr>
            <a:r>
              <a:rPr lang="en-US" sz="3299">
                <a:solidFill>
                  <a:srgbClr val="F8F8F8"/>
                </a:solidFill>
                <a:latin typeface="League Spartan"/>
              </a:rPr>
              <a:t>Our customers will be the layman who is looking for labors/contractors on the doorstep.</a:t>
            </a:r>
          </a:p>
          <a:p>
            <a:pPr algn="just">
              <a:lnSpc>
                <a:spcPts val="4685"/>
              </a:lnSpc>
            </a:pPr>
          </a:p>
          <a:p>
            <a:pPr algn="just">
              <a:lnSpc>
                <a:spcPts val="4685"/>
              </a:lnSpc>
            </a:pPr>
            <a:r>
              <a:rPr lang="en-US" sz="3299">
                <a:solidFill>
                  <a:srgbClr val="F8F8F8"/>
                </a:solidFill>
                <a:latin typeface="League Spartan"/>
              </a:rPr>
              <a:t>For marketing strategy, we will use the social media platforms along with the strong awareness among the laborers.</a:t>
            </a:r>
          </a:p>
          <a:p>
            <a:pPr algn="just">
              <a:lnSpc>
                <a:spcPts val="468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D12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6803"/>
            <a:ext cx="2696835" cy="202379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233321" y="237921"/>
            <a:ext cx="1418271" cy="1418271"/>
          </a:xfrm>
          <a:prstGeom prst="rect">
            <a:avLst/>
          </a:prstGeom>
        </p:spPr>
      </p:pic>
      <p:sp>
        <p:nvSpPr>
          <p:cNvPr name="TextBox 4" id="4"/>
          <p:cNvSpPr txBox="true"/>
          <p:nvPr/>
        </p:nvSpPr>
        <p:spPr>
          <a:xfrm rot="0">
            <a:off x="7004374" y="514478"/>
            <a:ext cx="14020226" cy="1767458"/>
          </a:xfrm>
          <a:prstGeom prst="rect">
            <a:avLst/>
          </a:prstGeom>
        </p:spPr>
        <p:txBody>
          <a:bodyPr anchor="t" rtlCol="false" tIns="0" lIns="0" bIns="0" rIns="0">
            <a:spAutoFit/>
          </a:bodyPr>
          <a:lstStyle/>
          <a:p>
            <a:pPr>
              <a:lnSpc>
                <a:spcPts val="7056"/>
              </a:lnSpc>
            </a:pPr>
            <a:r>
              <a:rPr lang="en-US" sz="5600">
                <a:solidFill>
                  <a:srgbClr val="F8F8F8"/>
                </a:solidFill>
                <a:latin typeface="Muli Black Bold"/>
              </a:rPr>
              <a:t>Financials</a:t>
            </a:r>
          </a:p>
          <a:p>
            <a:pPr algn="l" marL="0" indent="0" lvl="0">
              <a:lnSpc>
                <a:spcPts val="6930"/>
              </a:lnSpc>
              <a:spcBef>
                <a:spcPct val="0"/>
              </a:spcBef>
            </a:pPr>
          </a:p>
        </p:txBody>
      </p:sp>
      <p:sp>
        <p:nvSpPr>
          <p:cNvPr name="TextBox 5" id="5"/>
          <p:cNvSpPr txBox="true"/>
          <p:nvPr/>
        </p:nvSpPr>
        <p:spPr>
          <a:xfrm rot="0">
            <a:off x="1028700" y="1589518"/>
            <a:ext cx="16230600" cy="8242174"/>
          </a:xfrm>
          <a:prstGeom prst="rect">
            <a:avLst/>
          </a:prstGeom>
        </p:spPr>
        <p:txBody>
          <a:bodyPr anchor="t" rtlCol="false" tIns="0" lIns="0" bIns="0" rIns="0">
            <a:spAutoFit/>
          </a:bodyPr>
          <a:lstStyle/>
          <a:p>
            <a:pPr algn="just">
              <a:lnSpc>
                <a:spcPts val="4685"/>
              </a:lnSpc>
            </a:pPr>
          </a:p>
          <a:p>
            <a:pPr algn="just">
              <a:lnSpc>
                <a:spcPts val="4685"/>
              </a:lnSpc>
            </a:pPr>
            <a:r>
              <a:rPr lang="en-US" sz="3299">
                <a:solidFill>
                  <a:srgbClr val="F8F8F8"/>
                </a:solidFill>
                <a:latin typeface="League Spartan"/>
              </a:rPr>
              <a:t>The platform will adhere the principle of traditional freelance marketplaces and initially we will charge 10% of the contract amount from the user.</a:t>
            </a:r>
          </a:p>
          <a:p>
            <a:pPr algn="just">
              <a:lnSpc>
                <a:spcPts val="4685"/>
              </a:lnSpc>
            </a:pPr>
          </a:p>
          <a:p>
            <a:pPr algn="just">
              <a:lnSpc>
                <a:spcPts val="4685"/>
              </a:lnSpc>
            </a:pPr>
            <a:r>
              <a:rPr lang="en-US" sz="3299">
                <a:solidFill>
                  <a:srgbClr val="F8F8F8"/>
                </a:solidFill>
                <a:latin typeface="League Spartan"/>
              </a:rPr>
              <a:t>The platform will not charge anything from the direct contractors/laborers from their amount.</a:t>
            </a:r>
          </a:p>
          <a:p>
            <a:pPr algn="just">
              <a:lnSpc>
                <a:spcPts val="4685"/>
              </a:lnSpc>
            </a:pPr>
          </a:p>
          <a:p>
            <a:pPr algn="just">
              <a:lnSpc>
                <a:spcPts val="4685"/>
              </a:lnSpc>
            </a:pPr>
            <a:r>
              <a:rPr lang="en-US" sz="3299">
                <a:solidFill>
                  <a:srgbClr val="F8F8F8"/>
                </a:solidFill>
                <a:latin typeface="League Spartan"/>
              </a:rPr>
              <a:t>The platform will get some percentage from the companies (construction companies) if they land a contract through the platform.</a:t>
            </a:r>
          </a:p>
          <a:p>
            <a:pPr algn="just">
              <a:lnSpc>
                <a:spcPts val="4685"/>
              </a:lnSpc>
            </a:pPr>
          </a:p>
          <a:p>
            <a:pPr algn="just">
              <a:lnSpc>
                <a:spcPts val="4685"/>
              </a:lnSpc>
            </a:pPr>
            <a:r>
              <a:rPr lang="en-US" sz="3299">
                <a:solidFill>
                  <a:srgbClr val="F8F8F8"/>
                </a:solidFill>
                <a:latin typeface="League Spartan"/>
              </a:rPr>
              <a:t>On plus the potential org/companies can display their ads on the platform who are looking for laborers (Ad-based)</a:t>
            </a:r>
          </a:p>
          <a:p>
            <a:pPr algn="just">
              <a:lnSpc>
                <a:spcPts val="468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732546" y="4926806"/>
            <a:ext cx="8229600" cy="433389"/>
            <a:chOff x="0" y="0"/>
            <a:chExt cx="10852191" cy="571500"/>
          </a:xfrm>
        </p:grpSpPr>
        <p:sp>
          <p:nvSpPr>
            <p:cNvPr name="Freeform 3" id="3"/>
            <p:cNvSpPr/>
            <p:nvPr/>
          </p:nvSpPr>
          <p:spPr>
            <a:xfrm>
              <a:off x="0" y="255270"/>
              <a:ext cx="10852191" cy="69850"/>
            </a:xfrm>
            <a:custGeom>
              <a:avLst/>
              <a:gdLst/>
              <a:ahLst/>
              <a:cxnLst/>
              <a:rect r="r" b="b" t="t" l="l"/>
              <a:pathLst>
                <a:path h="69850" w="10852191">
                  <a:moveTo>
                    <a:pt x="10561362" y="0"/>
                  </a:moveTo>
                  <a:lnTo>
                    <a:pt x="0" y="0"/>
                  </a:lnTo>
                  <a:lnTo>
                    <a:pt x="0" y="69850"/>
                  </a:lnTo>
                  <a:lnTo>
                    <a:pt x="10852191" y="69850"/>
                  </a:lnTo>
                  <a:lnTo>
                    <a:pt x="10852191" y="0"/>
                  </a:lnTo>
                  <a:close/>
                </a:path>
              </a:pathLst>
            </a:custGeom>
            <a:solidFill>
              <a:srgbClr val="F8F8F8"/>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201650" y="8383568"/>
            <a:ext cx="2459432" cy="2287272"/>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6369393" y="319564"/>
            <a:ext cx="1418271" cy="141827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0" y="16803"/>
            <a:ext cx="2836144" cy="2128337"/>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2836144" y="2042775"/>
            <a:ext cx="12280824" cy="3080757"/>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3859999" y="6347754"/>
            <a:ext cx="11256970" cy="3179449"/>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14827451" y="6775453"/>
            <a:ext cx="3083884" cy="3083884"/>
          </a:xfrm>
          <a:prstGeom prst="rect">
            <a:avLst/>
          </a:prstGeom>
        </p:spPr>
      </p:pic>
      <p:sp>
        <p:nvSpPr>
          <p:cNvPr name="TextBox 10" id="10"/>
          <p:cNvSpPr txBox="true"/>
          <p:nvPr/>
        </p:nvSpPr>
        <p:spPr>
          <a:xfrm rot="0">
            <a:off x="2356924" y="2417715"/>
            <a:ext cx="4620448" cy="413003"/>
          </a:xfrm>
          <a:prstGeom prst="rect">
            <a:avLst/>
          </a:prstGeom>
        </p:spPr>
        <p:txBody>
          <a:bodyPr anchor="t" rtlCol="false" tIns="0" lIns="0" bIns="0" rIns="0">
            <a:spAutoFit/>
          </a:bodyPr>
          <a:lstStyle/>
          <a:p>
            <a:pPr marL="0" indent="0" lvl="0">
              <a:lnSpc>
                <a:spcPts val="3500"/>
              </a:lnSpc>
            </a:pPr>
            <a:r>
              <a:rPr lang="en-US" sz="2500" u="none">
                <a:solidFill>
                  <a:srgbClr val="F8F8F8"/>
                </a:solidFill>
                <a:latin typeface="Muli Regular"/>
              </a:rPr>
              <a:t>2017</a:t>
            </a:r>
          </a:p>
        </p:txBody>
      </p:sp>
      <p:grpSp>
        <p:nvGrpSpPr>
          <p:cNvPr name="Group 11" id="11"/>
          <p:cNvGrpSpPr/>
          <p:nvPr/>
        </p:nvGrpSpPr>
        <p:grpSpPr>
          <a:xfrm rot="0">
            <a:off x="2350344" y="7310320"/>
            <a:ext cx="4627028" cy="1007075"/>
            <a:chOff x="0" y="0"/>
            <a:chExt cx="6169371" cy="1342766"/>
          </a:xfrm>
        </p:grpSpPr>
        <p:sp>
          <p:nvSpPr>
            <p:cNvPr name="TextBox 12" id="12"/>
            <p:cNvSpPr txBox="true"/>
            <p:nvPr/>
          </p:nvSpPr>
          <p:spPr>
            <a:xfrm rot="0">
              <a:off x="0" y="-28575"/>
              <a:ext cx="6160598" cy="624577"/>
            </a:xfrm>
            <a:prstGeom prst="rect">
              <a:avLst/>
            </a:prstGeom>
          </p:spPr>
          <p:txBody>
            <a:bodyPr anchor="t" rtlCol="false" tIns="0" lIns="0" bIns="0" rIns="0">
              <a:spAutoFit/>
            </a:bodyPr>
            <a:lstStyle/>
            <a:p>
              <a:pPr marL="0" indent="0" lvl="0">
                <a:lnSpc>
                  <a:spcPts val="3900"/>
                </a:lnSpc>
                <a:spcBef>
                  <a:spcPct val="0"/>
                </a:spcBef>
              </a:pPr>
              <a:r>
                <a:rPr lang="en-US" sz="3000" spc="-30" u="none">
                  <a:solidFill>
                    <a:srgbClr val="F8F8F8"/>
                  </a:solidFill>
                  <a:latin typeface="Muli Black Bold"/>
                </a:rPr>
                <a:t>Step 3</a:t>
              </a:r>
            </a:p>
          </p:txBody>
        </p:sp>
        <p:sp>
          <p:nvSpPr>
            <p:cNvPr name="TextBox 13" id="13"/>
            <p:cNvSpPr txBox="true"/>
            <p:nvPr/>
          </p:nvSpPr>
          <p:spPr>
            <a:xfrm rot="0">
              <a:off x="8773" y="817495"/>
              <a:ext cx="6160598" cy="525271"/>
            </a:xfrm>
            <a:prstGeom prst="rect">
              <a:avLst/>
            </a:prstGeom>
          </p:spPr>
          <p:txBody>
            <a:bodyPr anchor="t" rtlCol="false" tIns="0" lIns="0" bIns="0" rIns="0">
              <a:spAutoFit/>
            </a:bodyPr>
            <a:lstStyle/>
            <a:p>
              <a:pPr marL="0" indent="0" lvl="0">
                <a:lnSpc>
                  <a:spcPts val="3499"/>
                </a:lnSpc>
              </a:pPr>
              <a:r>
                <a:rPr lang="en-US" sz="2499" u="none">
                  <a:solidFill>
                    <a:srgbClr val="F8F8F8"/>
                  </a:solidFill>
                  <a:latin typeface="Muli Regular"/>
                </a:rPr>
                <a:t>2019</a:t>
              </a:r>
            </a:p>
          </p:txBody>
        </p:sp>
      </p:grpSp>
      <p:pic>
        <p:nvPicPr>
          <p:cNvPr name="Picture 14" id="14"/>
          <p:cNvPicPr>
            <a:picLocks noChangeAspect="true"/>
          </p:cNvPicPr>
          <p:nvPr/>
        </p:nvPicPr>
        <p:blipFill>
          <a:blip r:embed="rId8"/>
          <a:srcRect l="0" t="0" r="0" b="0"/>
          <a:stretch>
            <a:fillRect/>
          </a:stretch>
        </p:blipFill>
        <p:spPr>
          <a:xfrm flipH="false" flipV="false" rot="0">
            <a:off x="541466" y="6775453"/>
            <a:ext cx="3083884" cy="3083884"/>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BA314"/>
        </a:solidFill>
      </p:bgPr>
    </p:bg>
    <p:spTree>
      <p:nvGrpSpPr>
        <p:cNvPr id="1" name=""/>
        <p:cNvGrpSpPr/>
        <p:nvPr/>
      </p:nvGrpSpPr>
      <p:grpSpPr>
        <a:xfrm>
          <a:off x="0" y="0"/>
          <a:ext cx="0" cy="0"/>
          <a:chOff x="0" y="0"/>
          <a:chExt cx="0" cy="0"/>
        </a:xfrm>
      </p:grpSpPr>
      <p:sp>
        <p:nvSpPr>
          <p:cNvPr name="AutoShape 2" id="2"/>
          <p:cNvSpPr/>
          <p:nvPr/>
        </p:nvSpPr>
        <p:spPr>
          <a:xfrm rot="0">
            <a:off x="0" y="0"/>
            <a:ext cx="18288000" cy="3902305"/>
          </a:xfrm>
          <a:prstGeom prst="rect">
            <a:avLst/>
          </a:prstGeom>
          <a:solidFill>
            <a:srgbClr val="380742"/>
          </a:solidFill>
        </p:spPr>
      </p:sp>
      <p:grpSp>
        <p:nvGrpSpPr>
          <p:cNvPr name="Group 3" id="3"/>
          <p:cNvGrpSpPr/>
          <p:nvPr/>
        </p:nvGrpSpPr>
        <p:grpSpPr>
          <a:xfrm rot="-10800000">
            <a:off x="-212541" y="3902305"/>
            <a:ext cx="21869708" cy="2914431"/>
            <a:chOff x="0" y="0"/>
            <a:chExt cx="29159611" cy="3885908"/>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672018" y="0"/>
              <a:ext cx="9837742" cy="388590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9837742" cy="3885908"/>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321869" y="0"/>
              <a:ext cx="9837742" cy="3885908"/>
            </a:xfrm>
            <a:prstGeom prst="rect">
              <a:avLst/>
            </a:prstGeom>
          </p:spPr>
        </p:pic>
      </p:grpSp>
      <p:grpSp>
        <p:nvGrpSpPr>
          <p:cNvPr name="Group 7" id="7"/>
          <p:cNvGrpSpPr>
            <a:grpSpLocks noChangeAspect="true"/>
          </p:cNvGrpSpPr>
          <p:nvPr/>
        </p:nvGrpSpPr>
        <p:grpSpPr>
          <a:xfrm rot="0">
            <a:off x="4691508" y="1708945"/>
            <a:ext cx="8904984" cy="5107791"/>
            <a:chOff x="0" y="0"/>
            <a:chExt cx="7981950" cy="4578350"/>
          </a:xfrm>
        </p:grpSpPr>
        <p:sp>
          <p:nvSpPr>
            <p:cNvPr name="Freeform 8" id="8"/>
            <p:cNvSpPr/>
            <p:nvPr/>
          </p:nvSpPr>
          <p:spPr>
            <a:xfrm>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1D1233"/>
            </a:solidFill>
          </p:spPr>
        </p:sp>
        <p:sp>
          <p:nvSpPr>
            <p:cNvPr name="Freeform 9" id="9"/>
            <p:cNvSpPr/>
            <p:nvPr/>
          </p:nvSpPr>
          <p:spPr>
            <a:xfrm>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E2DE"/>
            </a:solidFill>
          </p:spPr>
        </p:sp>
        <p:sp>
          <p:nvSpPr>
            <p:cNvPr name="Freeform 10" id="10"/>
            <p:cNvSpPr/>
            <p:nvPr/>
          </p:nvSpPr>
          <p:spPr>
            <a:xfrm>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6C3BE"/>
            </a:solidFill>
          </p:spPr>
        </p:sp>
        <p:sp>
          <p:nvSpPr>
            <p:cNvPr name="Freeform 11" id="11"/>
            <p:cNvSpPr/>
            <p:nvPr/>
          </p:nvSpPr>
          <p:spPr>
            <a:xfrm>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6C3BE"/>
            </a:solidFill>
          </p:spPr>
        </p:sp>
        <p:sp>
          <p:nvSpPr>
            <p:cNvPr name="Freeform 12" id="12"/>
            <p:cNvSpPr/>
            <p:nvPr/>
          </p:nvSpPr>
          <p:spPr>
            <a:xfrm>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14188" r="-14188" t="0" b="0"/>
              </a:stretch>
            </a:blipFill>
          </p:spPr>
        </p:sp>
      </p:grpSp>
      <p:pic>
        <p:nvPicPr>
          <p:cNvPr name="Picture 13" id="13"/>
          <p:cNvPicPr>
            <a:picLocks noChangeAspect="true"/>
          </p:cNvPicPr>
          <p:nvPr/>
        </p:nvPicPr>
        <p:blipFill>
          <a:blip r:embed="rId7"/>
          <a:srcRect l="2017" t="0" r="2017" b="0"/>
          <a:stretch>
            <a:fillRect/>
          </a:stretch>
        </p:blipFill>
        <p:spPr>
          <a:xfrm flipH="false" flipV="false" rot="0">
            <a:off x="474124" y="5359521"/>
            <a:ext cx="5446863" cy="4540712"/>
          </a:xfrm>
          <a:prstGeom prst="rect">
            <a:avLst/>
          </a:prstGeom>
        </p:spPr>
      </p:pic>
      <p:pic>
        <p:nvPicPr>
          <p:cNvPr name="Picture 14" id="14"/>
          <p:cNvPicPr>
            <a:picLocks noChangeAspect="true"/>
          </p:cNvPicPr>
          <p:nvPr/>
        </p:nvPicPr>
        <p:blipFill>
          <a:blip r:embed="rId8"/>
          <a:srcRect l="0" t="0" r="0" b="0"/>
          <a:stretch>
            <a:fillRect/>
          </a:stretch>
        </p:blipFill>
        <p:spPr>
          <a:xfrm flipH="false" flipV="false" rot="0">
            <a:off x="95250" y="71012"/>
            <a:ext cx="2696835" cy="2023794"/>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0">
            <a:off x="16876736" y="319564"/>
            <a:ext cx="1222576" cy="1222576"/>
          </a:xfrm>
          <a:prstGeom prst="rect">
            <a:avLst/>
          </a:prstGeom>
        </p:spPr>
      </p:pic>
      <p:pic>
        <p:nvPicPr>
          <p:cNvPr name="Picture 16" id="16"/>
          <p:cNvPicPr>
            <a:picLocks noChangeAspect="true"/>
          </p:cNvPicPr>
          <p:nvPr/>
        </p:nvPicPr>
        <p:blipFill>
          <a:blip r:embed="rId10"/>
          <a:srcRect l="0" t="0" r="0" b="0"/>
          <a:stretch>
            <a:fillRect/>
          </a:stretch>
        </p:blipFill>
        <p:spPr>
          <a:xfrm flipH="false" flipV="false" rot="0">
            <a:off x="13131727" y="1670633"/>
            <a:ext cx="5102352" cy="8229600"/>
          </a:xfrm>
          <a:prstGeom prst="rect">
            <a:avLst/>
          </a:prstGeom>
        </p:spPr>
      </p:pic>
      <p:pic>
        <p:nvPicPr>
          <p:cNvPr name="Picture 17" id="17"/>
          <p:cNvPicPr>
            <a:picLocks noChangeAspect="true"/>
          </p:cNvPicPr>
          <p:nvPr/>
        </p:nvPicPr>
        <p:blipFill>
          <a:blip r:embed="rId11"/>
          <a:srcRect l="0" t="3008" r="0" b="3008"/>
          <a:stretch>
            <a:fillRect/>
          </a:stretch>
        </p:blipFill>
        <p:spPr>
          <a:xfrm flipH="false" flipV="false" rot="0">
            <a:off x="13877782" y="2313072"/>
            <a:ext cx="3610241" cy="7162981"/>
          </a:xfrm>
          <a:prstGeom prst="rect">
            <a:avLst/>
          </a:prstGeom>
        </p:spPr>
      </p:pic>
      <p:sp>
        <p:nvSpPr>
          <p:cNvPr name="TextBox 18" id="18"/>
          <p:cNvSpPr txBox="true"/>
          <p:nvPr/>
        </p:nvSpPr>
        <p:spPr>
          <a:xfrm rot="0">
            <a:off x="474124" y="9510184"/>
            <a:ext cx="6818828" cy="481330"/>
          </a:xfrm>
          <a:prstGeom prst="rect">
            <a:avLst/>
          </a:prstGeom>
        </p:spPr>
        <p:txBody>
          <a:bodyPr anchor="t" rtlCol="false" tIns="0" lIns="0" bIns="0" rIns="0">
            <a:spAutoFit/>
          </a:bodyPr>
          <a:lstStyle/>
          <a:p>
            <a:pPr marL="0" indent="0" lvl="0">
              <a:lnSpc>
                <a:spcPts val="3919"/>
              </a:lnSpc>
            </a:pPr>
            <a:r>
              <a:rPr lang="en-US" sz="2799">
                <a:solidFill>
                  <a:srgbClr val="380742"/>
                </a:solidFill>
                <a:latin typeface="League Spartan Bold"/>
              </a:rPr>
              <a:t>Visit https://mazdoorhaazir.com/</a:t>
            </a:r>
          </a:p>
        </p:txBody>
      </p:sp>
      <p:sp>
        <p:nvSpPr>
          <p:cNvPr name="TextBox 19" id="19"/>
          <p:cNvSpPr txBox="true"/>
          <p:nvPr/>
        </p:nvSpPr>
        <p:spPr>
          <a:xfrm rot="0">
            <a:off x="6880920" y="380472"/>
            <a:ext cx="10378380" cy="990218"/>
          </a:xfrm>
          <a:prstGeom prst="rect">
            <a:avLst/>
          </a:prstGeom>
        </p:spPr>
        <p:txBody>
          <a:bodyPr anchor="t" rtlCol="false" tIns="0" lIns="0" bIns="0" rIns="0">
            <a:spAutoFit/>
          </a:bodyPr>
          <a:lstStyle/>
          <a:p>
            <a:pPr algn="l" marL="0" indent="0" lvl="0">
              <a:lnSpc>
                <a:spcPts val="7938"/>
              </a:lnSpc>
              <a:spcBef>
                <a:spcPct val="0"/>
              </a:spcBef>
            </a:pPr>
            <a:r>
              <a:rPr lang="en-US" sz="6300">
                <a:solidFill>
                  <a:srgbClr val="F8F8F8"/>
                </a:solidFill>
                <a:latin typeface="Muli Black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D12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6803"/>
            <a:ext cx="2696835" cy="202379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233321" y="237921"/>
            <a:ext cx="1418271" cy="1418271"/>
          </a:xfrm>
          <a:prstGeom prst="rect">
            <a:avLst/>
          </a:prstGeom>
        </p:spPr>
      </p:pic>
      <p:sp>
        <p:nvSpPr>
          <p:cNvPr name="TextBox 4" id="4"/>
          <p:cNvSpPr txBox="true"/>
          <p:nvPr/>
        </p:nvSpPr>
        <p:spPr>
          <a:xfrm rot="0">
            <a:off x="5818989" y="518432"/>
            <a:ext cx="6650023" cy="2526998"/>
          </a:xfrm>
          <a:prstGeom prst="rect">
            <a:avLst/>
          </a:prstGeom>
        </p:spPr>
        <p:txBody>
          <a:bodyPr anchor="t" rtlCol="false" tIns="0" lIns="0" bIns="0" rIns="0">
            <a:spAutoFit/>
          </a:bodyPr>
          <a:lstStyle/>
          <a:p>
            <a:pPr>
              <a:lnSpc>
                <a:spcPts val="10079"/>
              </a:lnSpc>
            </a:pPr>
            <a:r>
              <a:rPr lang="en-US" sz="7999">
                <a:solidFill>
                  <a:srgbClr val="F8F8F8"/>
                </a:solidFill>
                <a:latin typeface="Muli Black Bold"/>
              </a:rPr>
              <a:t>Introduction</a:t>
            </a:r>
          </a:p>
          <a:p>
            <a:pPr algn="l" marL="0" indent="0" lvl="0">
              <a:lnSpc>
                <a:spcPts val="10080"/>
              </a:lnSpc>
              <a:spcBef>
                <a:spcPct val="0"/>
              </a:spcBef>
            </a:pPr>
          </a:p>
        </p:txBody>
      </p:sp>
      <p:sp>
        <p:nvSpPr>
          <p:cNvPr name="TextBox 5" id="5"/>
          <p:cNvSpPr txBox="true"/>
          <p:nvPr/>
        </p:nvSpPr>
        <p:spPr>
          <a:xfrm rot="0">
            <a:off x="1028700" y="2609926"/>
            <a:ext cx="16230600" cy="8075804"/>
          </a:xfrm>
          <a:prstGeom prst="rect">
            <a:avLst/>
          </a:prstGeom>
        </p:spPr>
        <p:txBody>
          <a:bodyPr anchor="t" rtlCol="false" tIns="0" lIns="0" bIns="0" rIns="0">
            <a:spAutoFit/>
          </a:bodyPr>
          <a:lstStyle/>
          <a:p>
            <a:pPr algn="just">
              <a:lnSpc>
                <a:spcPts val="5395"/>
              </a:lnSpc>
            </a:pPr>
            <a:r>
              <a:rPr lang="en-US" sz="3799">
                <a:solidFill>
                  <a:srgbClr val="F8F8F8"/>
                </a:solidFill>
                <a:latin typeface="League Spartan"/>
              </a:rPr>
              <a:t>The concept of “Mazdoor Haazir” is to develop a platform for the people who are struggling to find good Mistry’s and Labors to build their houses. There is not any online platform where we can find them and hire them (locally in Pakistan).</a:t>
            </a:r>
          </a:p>
          <a:p>
            <a:pPr algn="just">
              <a:lnSpc>
                <a:spcPts val="5395"/>
              </a:lnSpc>
            </a:pPr>
          </a:p>
          <a:p>
            <a:pPr algn="just">
              <a:lnSpc>
                <a:spcPts val="5395"/>
              </a:lnSpc>
            </a:pPr>
            <a:r>
              <a:rPr lang="en-US" sz="3799">
                <a:solidFill>
                  <a:srgbClr val="F8F8F8"/>
                </a:solidFill>
                <a:latin typeface="League Spartan"/>
              </a:rPr>
              <a:t>“Mazdoor Haazir” is a platform that connects customers to the skilled, experienced, and reliable service professionals in their own locality. “Mazdoor Haazir” is the one-stop destination for all areas' needs which includes cemetery, concrete laborers at your doorstep.</a:t>
            </a:r>
          </a:p>
          <a:p>
            <a:pPr algn="just">
              <a:lnSpc>
                <a:spcPts val="5395"/>
              </a:lnSpc>
            </a:pPr>
          </a:p>
          <a:p>
            <a:pPr algn="just" marL="0" indent="0" lvl="0">
              <a:lnSpc>
                <a:spcPts val="539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D12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6803"/>
            <a:ext cx="2696835" cy="202379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233321" y="237921"/>
            <a:ext cx="1418271" cy="1418271"/>
          </a:xfrm>
          <a:prstGeom prst="rect">
            <a:avLst/>
          </a:prstGeom>
        </p:spPr>
      </p:pic>
      <p:sp>
        <p:nvSpPr>
          <p:cNvPr name="TextBox 4" id="4"/>
          <p:cNvSpPr txBox="true"/>
          <p:nvPr/>
        </p:nvSpPr>
        <p:spPr>
          <a:xfrm rot="0">
            <a:off x="3954810" y="544082"/>
            <a:ext cx="10378380" cy="2526998"/>
          </a:xfrm>
          <a:prstGeom prst="rect">
            <a:avLst/>
          </a:prstGeom>
        </p:spPr>
        <p:txBody>
          <a:bodyPr anchor="t" rtlCol="false" tIns="0" lIns="0" bIns="0" rIns="0">
            <a:spAutoFit/>
          </a:bodyPr>
          <a:lstStyle/>
          <a:p>
            <a:pPr>
              <a:lnSpc>
                <a:spcPts val="10079"/>
              </a:lnSpc>
            </a:pPr>
            <a:r>
              <a:rPr lang="en-US" sz="7999">
                <a:solidFill>
                  <a:srgbClr val="F8F8F8"/>
                </a:solidFill>
                <a:latin typeface="Muli Black Bold"/>
              </a:rPr>
              <a:t>Problem Statement</a:t>
            </a:r>
          </a:p>
          <a:p>
            <a:pPr algn="l" marL="0" indent="0" lvl="0">
              <a:lnSpc>
                <a:spcPts val="10080"/>
              </a:lnSpc>
              <a:spcBef>
                <a:spcPct val="0"/>
              </a:spcBef>
            </a:pPr>
          </a:p>
        </p:txBody>
      </p:sp>
      <p:sp>
        <p:nvSpPr>
          <p:cNvPr name="TextBox 5" id="5"/>
          <p:cNvSpPr txBox="true"/>
          <p:nvPr/>
        </p:nvSpPr>
        <p:spPr>
          <a:xfrm rot="0">
            <a:off x="1028700" y="2524201"/>
            <a:ext cx="16230600" cy="7399529"/>
          </a:xfrm>
          <a:prstGeom prst="rect">
            <a:avLst/>
          </a:prstGeom>
        </p:spPr>
        <p:txBody>
          <a:bodyPr anchor="t" rtlCol="false" tIns="0" lIns="0" bIns="0" rIns="0">
            <a:spAutoFit/>
          </a:bodyPr>
          <a:lstStyle/>
          <a:p>
            <a:pPr algn="just">
              <a:lnSpc>
                <a:spcPts val="5395"/>
              </a:lnSpc>
            </a:pPr>
            <a:r>
              <a:rPr lang="en-US" sz="3799">
                <a:solidFill>
                  <a:srgbClr val="F8F8F8"/>
                </a:solidFill>
                <a:latin typeface="League Spartan"/>
              </a:rPr>
              <a:t>Traditionally if we need any labor and workers to build our house or to paint our house, we usually try to find these workers using different sources (from friends and relatives). </a:t>
            </a:r>
          </a:p>
          <a:p>
            <a:pPr algn="just">
              <a:lnSpc>
                <a:spcPts val="5395"/>
              </a:lnSpc>
            </a:pPr>
          </a:p>
          <a:p>
            <a:pPr algn="just">
              <a:lnSpc>
                <a:spcPts val="5395"/>
              </a:lnSpc>
            </a:pPr>
            <a:r>
              <a:rPr lang="en-US" sz="3799">
                <a:solidFill>
                  <a:srgbClr val="F8F8F8"/>
                </a:solidFill>
                <a:latin typeface="League Spartan"/>
              </a:rPr>
              <a:t>There is no such platform where we can find them, in search of work they (mistris and workers) sit around the road corners and outside the local hotels to find the work and these spots are quite limited and most of the people don’t know about these spots.</a:t>
            </a:r>
          </a:p>
          <a:p>
            <a:pPr algn="just">
              <a:lnSpc>
                <a:spcPts val="5395"/>
              </a:lnSpc>
            </a:pPr>
          </a:p>
          <a:p>
            <a:pPr algn="just" marL="0" indent="0" lvl="0">
              <a:lnSpc>
                <a:spcPts val="539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D12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6803"/>
            <a:ext cx="2696835" cy="202379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233321" y="237921"/>
            <a:ext cx="1418271" cy="1418271"/>
          </a:xfrm>
          <a:prstGeom prst="rect">
            <a:avLst/>
          </a:prstGeom>
        </p:spPr>
      </p:pic>
      <p:sp>
        <p:nvSpPr>
          <p:cNvPr name="TextBox 4" id="4"/>
          <p:cNvSpPr txBox="true"/>
          <p:nvPr/>
        </p:nvSpPr>
        <p:spPr>
          <a:xfrm rot="0">
            <a:off x="3954810" y="368882"/>
            <a:ext cx="10378380" cy="2526998"/>
          </a:xfrm>
          <a:prstGeom prst="rect">
            <a:avLst/>
          </a:prstGeom>
        </p:spPr>
        <p:txBody>
          <a:bodyPr anchor="t" rtlCol="false" tIns="0" lIns="0" bIns="0" rIns="0">
            <a:spAutoFit/>
          </a:bodyPr>
          <a:lstStyle/>
          <a:p>
            <a:pPr>
              <a:lnSpc>
                <a:spcPts val="10079"/>
              </a:lnSpc>
            </a:pPr>
            <a:r>
              <a:rPr lang="en-US" sz="7999">
                <a:solidFill>
                  <a:srgbClr val="F8F8F8"/>
                </a:solidFill>
                <a:latin typeface="Muli Black Bold"/>
              </a:rPr>
              <a:t>Proposed Solution</a:t>
            </a:r>
          </a:p>
          <a:p>
            <a:pPr algn="l" marL="0" indent="0" lvl="0">
              <a:lnSpc>
                <a:spcPts val="10080"/>
              </a:lnSpc>
              <a:spcBef>
                <a:spcPct val="0"/>
              </a:spcBef>
            </a:pPr>
          </a:p>
        </p:txBody>
      </p:sp>
      <p:sp>
        <p:nvSpPr>
          <p:cNvPr name="TextBox 5" id="5"/>
          <p:cNvSpPr txBox="true"/>
          <p:nvPr/>
        </p:nvSpPr>
        <p:spPr>
          <a:xfrm rot="0">
            <a:off x="1028700" y="1847926"/>
            <a:ext cx="16230600" cy="8075804"/>
          </a:xfrm>
          <a:prstGeom prst="rect">
            <a:avLst/>
          </a:prstGeom>
        </p:spPr>
        <p:txBody>
          <a:bodyPr anchor="t" rtlCol="false" tIns="0" lIns="0" bIns="0" rIns="0">
            <a:spAutoFit/>
          </a:bodyPr>
          <a:lstStyle/>
          <a:p>
            <a:pPr algn="just">
              <a:lnSpc>
                <a:spcPts val="5395"/>
              </a:lnSpc>
            </a:pPr>
            <a:r>
              <a:rPr lang="en-US" sz="3799">
                <a:solidFill>
                  <a:srgbClr val="F8F8F8"/>
                </a:solidFill>
                <a:latin typeface="League Spartan"/>
              </a:rPr>
              <a:t>Develop a platform (mobile application) namely “Mazdoor Haazir” for the mistris and labors where they can get the work opportunities by just registering on the platform and the users will hire them according to their needs. </a:t>
            </a:r>
          </a:p>
          <a:p>
            <a:pPr algn="just">
              <a:lnSpc>
                <a:spcPts val="5395"/>
              </a:lnSpc>
            </a:pPr>
          </a:p>
          <a:p>
            <a:pPr algn="just">
              <a:lnSpc>
                <a:spcPts val="5395"/>
              </a:lnSpc>
            </a:pPr>
            <a:r>
              <a:rPr lang="en-US" sz="3799">
                <a:solidFill>
                  <a:srgbClr val="F8F8F8"/>
                </a:solidFill>
                <a:latin typeface="League Spartan"/>
              </a:rPr>
              <a:t>“Mazdoor Haazir” is a platform that connects customers to the skilled, experienced and reliable service professionals in their own locality. “Mazdoor Haazir” is the one-stop destination for all areas needs which includes cemetery, concrete laborers at your doorstep.</a:t>
            </a:r>
          </a:p>
          <a:p>
            <a:pPr algn="just">
              <a:lnSpc>
                <a:spcPts val="5395"/>
              </a:lnSpc>
            </a:pPr>
          </a:p>
          <a:p>
            <a:pPr algn="just" marL="0" indent="0" lvl="0">
              <a:lnSpc>
                <a:spcPts val="539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D123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6803"/>
            <a:ext cx="2696835" cy="202379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233321" y="237921"/>
            <a:ext cx="1418271" cy="141827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618468" y="2040597"/>
            <a:ext cx="15051064" cy="6365053"/>
          </a:xfrm>
          <a:prstGeom prst="rect">
            <a:avLst/>
          </a:prstGeom>
        </p:spPr>
      </p:pic>
      <p:sp>
        <p:nvSpPr>
          <p:cNvPr name="TextBox 5" id="5"/>
          <p:cNvSpPr txBox="true"/>
          <p:nvPr/>
        </p:nvSpPr>
        <p:spPr>
          <a:xfrm rot="0">
            <a:off x="6045441" y="190296"/>
            <a:ext cx="10378380" cy="1256831"/>
          </a:xfrm>
          <a:prstGeom prst="rect">
            <a:avLst/>
          </a:prstGeom>
        </p:spPr>
        <p:txBody>
          <a:bodyPr anchor="t" rtlCol="false" tIns="0" lIns="0" bIns="0" rIns="0">
            <a:spAutoFit/>
          </a:bodyPr>
          <a:lstStyle/>
          <a:p>
            <a:pPr algn="l" marL="0" indent="0" lvl="0">
              <a:lnSpc>
                <a:spcPts val="10080"/>
              </a:lnSpc>
              <a:spcBef>
                <a:spcPct val="0"/>
              </a:spcBef>
            </a:pPr>
            <a:r>
              <a:rPr lang="en-US" sz="8000">
                <a:solidFill>
                  <a:srgbClr val="F8F8F8"/>
                </a:solidFill>
                <a:latin typeface="Muli Black Bold"/>
              </a:rPr>
              <a:t>Competitor</a:t>
            </a:r>
          </a:p>
        </p:txBody>
      </p:sp>
      <p:sp>
        <p:nvSpPr>
          <p:cNvPr name="TextBox 6" id="6"/>
          <p:cNvSpPr txBox="true"/>
          <p:nvPr/>
        </p:nvSpPr>
        <p:spPr>
          <a:xfrm rot="0">
            <a:off x="4657146" y="8719975"/>
            <a:ext cx="12012386" cy="1989329"/>
          </a:xfrm>
          <a:prstGeom prst="rect">
            <a:avLst/>
          </a:prstGeom>
        </p:spPr>
        <p:txBody>
          <a:bodyPr anchor="t" rtlCol="false" tIns="0" lIns="0" bIns="0" rIns="0">
            <a:spAutoFit/>
          </a:bodyPr>
          <a:lstStyle/>
          <a:p>
            <a:pPr>
              <a:lnSpc>
                <a:spcPts val="5395"/>
              </a:lnSpc>
            </a:pPr>
            <a:r>
              <a:rPr lang="en-US" sz="3799">
                <a:solidFill>
                  <a:srgbClr val="F8F8F8"/>
                </a:solidFill>
                <a:latin typeface="League Spartan"/>
              </a:rPr>
              <a:t>Source: </a:t>
            </a:r>
            <a:r>
              <a:rPr lang="en-US" sz="3799">
                <a:solidFill>
                  <a:srgbClr val="F8F8F8"/>
                </a:solidFill>
                <a:latin typeface="League Spartan"/>
              </a:rPr>
              <a:t>https://mazdooronline.pk/</a:t>
            </a:r>
          </a:p>
          <a:p>
            <a:pPr>
              <a:lnSpc>
                <a:spcPts val="5395"/>
              </a:lnSpc>
            </a:pPr>
          </a:p>
          <a:p>
            <a:pPr marL="0" indent="0" lvl="0">
              <a:lnSpc>
                <a:spcPts val="539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550164" y="185326"/>
            <a:ext cx="1418271" cy="141827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18208" y="453803"/>
            <a:ext cx="1727833" cy="1149794"/>
          </a:xfrm>
          <a:prstGeom prst="rect">
            <a:avLst/>
          </a:prstGeom>
        </p:spPr>
      </p:pic>
      <p:grpSp>
        <p:nvGrpSpPr>
          <p:cNvPr name="Group 4" id="4"/>
          <p:cNvGrpSpPr/>
          <p:nvPr/>
        </p:nvGrpSpPr>
        <p:grpSpPr>
          <a:xfrm rot="0">
            <a:off x="4214688" y="453803"/>
            <a:ext cx="9858624" cy="2808431"/>
            <a:chOff x="0" y="0"/>
            <a:chExt cx="13144833" cy="3744575"/>
          </a:xfrm>
        </p:grpSpPr>
        <p:sp>
          <p:nvSpPr>
            <p:cNvPr name="TextBox 5" id="5"/>
            <p:cNvSpPr txBox="true"/>
            <p:nvPr/>
          </p:nvSpPr>
          <p:spPr>
            <a:xfrm rot="0">
              <a:off x="0" y="-28575"/>
              <a:ext cx="13144833" cy="2855086"/>
            </a:xfrm>
            <a:prstGeom prst="rect">
              <a:avLst/>
            </a:prstGeom>
          </p:spPr>
          <p:txBody>
            <a:bodyPr anchor="t" rtlCol="false" tIns="0" lIns="0" bIns="0" rIns="0">
              <a:spAutoFit/>
            </a:bodyPr>
            <a:lstStyle/>
            <a:p>
              <a:pPr algn="r">
                <a:lnSpc>
                  <a:spcPts val="8568"/>
                </a:lnSpc>
              </a:pPr>
              <a:r>
                <a:rPr lang="en-US" sz="6800">
                  <a:solidFill>
                    <a:srgbClr val="1D1233"/>
                  </a:solidFill>
                  <a:latin typeface="Muli Black"/>
                </a:rPr>
                <a:t>How we are different?</a:t>
              </a:r>
            </a:p>
            <a:p>
              <a:pPr algn="r" marL="0" indent="0" lvl="0">
                <a:lnSpc>
                  <a:spcPts val="8568"/>
                </a:lnSpc>
                <a:spcBef>
                  <a:spcPct val="0"/>
                </a:spcBef>
              </a:pPr>
            </a:p>
          </p:txBody>
        </p:sp>
        <p:sp>
          <p:nvSpPr>
            <p:cNvPr name="TextBox 6" id="6"/>
            <p:cNvSpPr txBox="true"/>
            <p:nvPr/>
          </p:nvSpPr>
          <p:spPr>
            <a:xfrm rot="0">
              <a:off x="0" y="3179070"/>
              <a:ext cx="13144833" cy="565504"/>
            </a:xfrm>
            <a:prstGeom prst="rect">
              <a:avLst/>
            </a:prstGeom>
          </p:spPr>
          <p:txBody>
            <a:bodyPr anchor="t" rtlCol="false" tIns="0" lIns="0" bIns="0" rIns="0">
              <a:spAutoFit/>
            </a:bodyPr>
            <a:lstStyle/>
            <a:p>
              <a:pPr algn="r" marL="0" indent="0" lvl="0">
                <a:lnSpc>
                  <a:spcPts val="3640"/>
                </a:lnSpc>
              </a:pPr>
            </a:p>
          </p:txBody>
        </p:sp>
      </p:grpSp>
      <p:sp>
        <p:nvSpPr>
          <p:cNvPr name="TextBox 7" id="7"/>
          <p:cNvSpPr txBox="true"/>
          <p:nvPr/>
        </p:nvSpPr>
        <p:spPr>
          <a:xfrm rot="0">
            <a:off x="1287208" y="2696315"/>
            <a:ext cx="8501354" cy="6213475"/>
          </a:xfrm>
          <a:prstGeom prst="rect">
            <a:avLst/>
          </a:prstGeom>
        </p:spPr>
        <p:txBody>
          <a:bodyPr anchor="t" rtlCol="false" tIns="0" lIns="0" bIns="0" rIns="0">
            <a:spAutoFit/>
          </a:bodyPr>
          <a:lstStyle/>
          <a:p>
            <a:pPr marL="1079501" indent="-539750" lvl="1">
              <a:lnSpc>
                <a:spcPts val="8300"/>
              </a:lnSpc>
              <a:buFont typeface="Arial"/>
              <a:buChar char="•"/>
            </a:pPr>
            <a:r>
              <a:rPr lang="en-US" sz="5000" spc="-50">
                <a:solidFill>
                  <a:srgbClr val="1D1233"/>
                </a:solidFill>
                <a:latin typeface="Muli Black Bold"/>
              </a:rPr>
              <a:t>No concept of hiring</a:t>
            </a:r>
          </a:p>
          <a:p>
            <a:pPr marL="1079501" indent="-539750" lvl="1">
              <a:lnSpc>
                <a:spcPts val="8300"/>
              </a:lnSpc>
              <a:buFont typeface="Arial"/>
              <a:buChar char="•"/>
            </a:pPr>
            <a:r>
              <a:rPr lang="en-US" sz="5000" spc="-50">
                <a:solidFill>
                  <a:srgbClr val="1D1233"/>
                </a:solidFill>
                <a:latin typeface="Muli Black Bold"/>
              </a:rPr>
              <a:t>No direct link with labor</a:t>
            </a:r>
          </a:p>
          <a:p>
            <a:pPr marL="1079501" indent="-539750" lvl="1">
              <a:lnSpc>
                <a:spcPts val="8300"/>
              </a:lnSpc>
              <a:buFont typeface="Arial"/>
              <a:buChar char="•"/>
            </a:pPr>
            <a:r>
              <a:rPr lang="en-US" sz="5000" spc="-50">
                <a:solidFill>
                  <a:srgbClr val="1D1233"/>
                </a:solidFill>
                <a:latin typeface="Muli Black Bold"/>
              </a:rPr>
              <a:t>General purpose website</a:t>
            </a:r>
          </a:p>
          <a:p>
            <a:pPr marL="1079501" indent="-539750" lvl="1">
              <a:lnSpc>
                <a:spcPts val="8300"/>
              </a:lnSpc>
              <a:buFont typeface="Arial"/>
              <a:buChar char="•"/>
            </a:pPr>
            <a:r>
              <a:rPr lang="en-US" sz="5000" spc="-50">
                <a:solidFill>
                  <a:srgbClr val="1D1233"/>
                </a:solidFill>
                <a:latin typeface="Muli Black Bold"/>
              </a:rPr>
              <a:t>Time-consuming</a:t>
            </a:r>
          </a:p>
        </p:txBody>
      </p:sp>
      <p:sp>
        <p:nvSpPr>
          <p:cNvPr name="TextBox 8" id="8"/>
          <p:cNvSpPr txBox="true"/>
          <p:nvPr/>
        </p:nvSpPr>
        <p:spPr>
          <a:xfrm rot="0">
            <a:off x="9144000" y="2572490"/>
            <a:ext cx="8501354" cy="7194550"/>
          </a:xfrm>
          <a:prstGeom prst="rect">
            <a:avLst/>
          </a:prstGeom>
        </p:spPr>
        <p:txBody>
          <a:bodyPr anchor="t" rtlCol="false" tIns="0" lIns="0" bIns="0" rIns="0">
            <a:spAutoFit/>
          </a:bodyPr>
          <a:lstStyle/>
          <a:p>
            <a:pPr marL="1079501" indent="-539750" lvl="1">
              <a:lnSpc>
                <a:spcPts val="9650"/>
              </a:lnSpc>
              <a:buFont typeface="Arial"/>
              <a:buChar char="•"/>
            </a:pPr>
            <a:r>
              <a:rPr lang="en-US" sz="5000" spc="-50">
                <a:solidFill>
                  <a:srgbClr val="1D1233"/>
                </a:solidFill>
                <a:latin typeface="Muli Black Bold"/>
              </a:rPr>
              <a:t>Concept of hiring</a:t>
            </a:r>
          </a:p>
          <a:p>
            <a:pPr marL="1079501" indent="-539750" lvl="1">
              <a:lnSpc>
                <a:spcPts val="9650"/>
              </a:lnSpc>
              <a:buFont typeface="Arial"/>
              <a:buChar char="•"/>
            </a:pPr>
            <a:r>
              <a:rPr lang="en-US" sz="5000" spc="-50">
                <a:solidFill>
                  <a:srgbClr val="1D1233"/>
                </a:solidFill>
                <a:latin typeface="Muli Black Bold"/>
              </a:rPr>
              <a:t>Search specific area</a:t>
            </a:r>
          </a:p>
          <a:p>
            <a:pPr marL="1079501" indent="-539750" lvl="1">
              <a:lnSpc>
                <a:spcPts val="9650"/>
              </a:lnSpc>
              <a:buFont typeface="Arial"/>
              <a:buChar char="•"/>
            </a:pPr>
            <a:r>
              <a:rPr lang="en-US" sz="5000" spc="-50">
                <a:solidFill>
                  <a:srgbClr val="1D1233"/>
                </a:solidFill>
                <a:latin typeface="Muli Black Bold"/>
              </a:rPr>
              <a:t>Labour profiles</a:t>
            </a:r>
          </a:p>
          <a:p>
            <a:pPr marL="1079501" indent="-539750" lvl="1">
              <a:lnSpc>
                <a:spcPts val="9650"/>
              </a:lnSpc>
              <a:buFont typeface="Arial"/>
              <a:buChar char="•"/>
            </a:pPr>
            <a:r>
              <a:rPr lang="en-US" sz="5000" spc="-50">
                <a:solidFill>
                  <a:srgbClr val="1D1233"/>
                </a:solidFill>
                <a:latin typeface="Muli Black Bold"/>
              </a:rPr>
              <a:t>Targeted Market</a:t>
            </a:r>
          </a:p>
          <a:p>
            <a:pPr marL="1079501" indent="-539750" lvl="1">
              <a:lnSpc>
                <a:spcPts val="9650"/>
              </a:lnSpc>
              <a:buFont typeface="Arial"/>
              <a:buChar char="•"/>
            </a:pPr>
            <a:r>
              <a:rPr lang="en-US" sz="5000" spc="-50">
                <a:solidFill>
                  <a:srgbClr val="1D1233"/>
                </a:solidFill>
                <a:latin typeface="Muli Black Bold"/>
              </a:rPr>
              <a:t>Rating Concept </a:t>
            </a:r>
          </a:p>
          <a:p>
            <a:pPr>
              <a:lnSpc>
                <a:spcPts val="9650"/>
              </a:lnSpc>
            </a:pPr>
          </a:p>
        </p:txBody>
      </p:sp>
      <p:sp>
        <p:nvSpPr>
          <p:cNvPr name="TextBox 9" id="9"/>
          <p:cNvSpPr txBox="true"/>
          <p:nvPr/>
        </p:nvSpPr>
        <p:spPr>
          <a:xfrm rot="0">
            <a:off x="2389193" y="2278611"/>
            <a:ext cx="8801100" cy="636779"/>
          </a:xfrm>
          <a:prstGeom prst="rect">
            <a:avLst/>
          </a:prstGeom>
        </p:spPr>
        <p:txBody>
          <a:bodyPr anchor="t" rtlCol="false" tIns="0" lIns="0" bIns="0" rIns="0">
            <a:spAutoFit/>
          </a:bodyPr>
          <a:lstStyle/>
          <a:p>
            <a:pPr marL="0" indent="0" lvl="0">
              <a:lnSpc>
                <a:spcPts val="5395"/>
              </a:lnSpc>
              <a:spcBef>
                <a:spcPct val="0"/>
              </a:spcBef>
            </a:pPr>
            <a:r>
              <a:rPr lang="en-US" sz="3799">
                <a:solidFill>
                  <a:srgbClr val="CB9B0B"/>
                </a:solidFill>
                <a:latin typeface="League Spartan"/>
              </a:rPr>
              <a:t>Competitor</a:t>
            </a:r>
          </a:p>
        </p:txBody>
      </p:sp>
      <p:sp>
        <p:nvSpPr>
          <p:cNvPr name="TextBox 10" id="10"/>
          <p:cNvSpPr txBox="true"/>
          <p:nvPr/>
        </p:nvSpPr>
        <p:spPr>
          <a:xfrm rot="0">
            <a:off x="9788562" y="2278611"/>
            <a:ext cx="8801100" cy="636779"/>
          </a:xfrm>
          <a:prstGeom prst="rect">
            <a:avLst/>
          </a:prstGeom>
        </p:spPr>
        <p:txBody>
          <a:bodyPr anchor="t" rtlCol="false" tIns="0" lIns="0" bIns="0" rIns="0">
            <a:spAutoFit/>
          </a:bodyPr>
          <a:lstStyle/>
          <a:p>
            <a:pPr marL="0" indent="0" lvl="0">
              <a:lnSpc>
                <a:spcPts val="5395"/>
              </a:lnSpc>
              <a:spcBef>
                <a:spcPct val="0"/>
              </a:spcBef>
            </a:pPr>
            <a:r>
              <a:rPr lang="en-US" sz="3799">
                <a:solidFill>
                  <a:srgbClr val="CB9B0B"/>
                </a:solidFill>
                <a:latin typeface="League Spartan"/>
              </a:rPr>
              <a:t>MHP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550164" y="319564"/>
            <a:ext cx="1418271" cy="141827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18208" y="453803"/>
            <a:ext cx="1727833" cy="114979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235790" y="166737"/>
            <a:ext cx="14314374" cy="10120263"/>
          </a:xfrm>
          <a:prstGeom prst="rect">
            <a:avLst/>
          </a:prstGeom>
        </p:spPr>
      </p:pic>
      <p:sp>
        <p:nvSpPr>
          <p:cNvPr name="TextBox 5" id="5"/>
          <p:cNvSpPr txBox="true"/>
          <p:nvPr/>
        </p:nvSpPr>
        <p:spPr>
          <a:xfrm rot="0">
            <a:off x="2146041" y="1740349"/>
            <a:ext cx="11531945" cy="436035"/>
          </a:xfrm>
          <a:prstGeom prst="rect">
            <a:avLst/>
          </a:prstGeom>
        </p:spPr>
        <p:txBody>
          <a:bodyPr anchor="t" rtlCol="false" tIns="0" lIns="0" bIns="0" rIns="0">
            <a:spAutoFit/>
          </a:bodyPr>
          <a:lstStyle/>
          <a:p>
            <a:pPr algn="r" marL="0" indent="0" lvl="0">
              <a:lnSpc>
                <a:spcPts val="36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550164" y="319564"/>
            <a:ext cx="1418271" cy="141827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18208" y="453803"/>
            <a:ext cx="1727833" cy="114979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235790" y="166737"/>
            <a:ext cx="14314374" cy="10120263"/>
          </a:xfrm>
          <a:prstGeom prst="rect">
            <a:avLst/>
          </a:prstGeom>
        </p:spPr>
      </p:pic>
      <p:sp>
        <p:nvSpPr>
          <p:cNvPr name="TextBox 5" id="5"/>
          <p:cNvSpPr txBox="true"/>
          <p:nvPr/>
        </p:nvSpPr>
        <p:spPr>
          <a:xfrm rot="0">
            <a:off x="2146041" y="1740349"/>
            <a:ext cx="11531945" cy="436035"/>
          </a:xfrm>
          <a:prstGeom prst="rect">
            <a:avLst/>
          </a:prstGeom>
        </p:spPr>
        <p:txBody>
          <a:bodyPr anchor="t" rtlCol="false" tIns="0" lIns="0" bIns="0" rIns="0">
            <a:spAutoFit/>
          </a:bodyPr>
          <a:lstStyle/>
          <a:p>
            <a:pPr algn="r" marL="0" indent="0" lvl="0">
              <a:lnSpc>
                <a:spcPts val="364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550164" y="319564"/>
            <a:ext cx="1418271" cy="141827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18208" y="453803"/>
            <a:ext cx="1727833" cy="114979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235790" y="166737"/>
            <a:ext cx="14314374" cy="10120263"/>
          </a:xfrm>
          <a:prstGeom prst="rect">
            <a:avLst/>
          </a:prstGeom>
        </p:spPr>
      </p:pic>
      <p:sp>
        <p:nvSpPr>
          <p:cNvPr name="TextBox 5" id="5"/>
          <p:cNvSpPr txBox="true"/>
          <p:nvPr/>
        </p:nvSpPr>
        <p:spPr>
          <a:xfrm rot="0">
            <a:off x="2146041" y="1740349"/>
            <a:ext cx="11531945" cy="436035"/>
          </a:xfrm>
          <a:prstGeom prst="rect">
            <a:avLst/>
          </a:prstGeom>
        </p:spPr>
        <p:txBody>
          <a:bodyPr anchor="t" rtlCol="false" tIns="0" lIns="0" bIns="0" rIns="0">
            <a:spAutoFit/>
          </a:bodyPr>
          <a:lstStyle/>
          <a:p>
            <a:pPr algn="r" marL="0" indent="0" lvl="0">
              <a:lnSpc>
                <a:spcPts val="36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DAFHLE3PEHA</dc:identifier>
  <dcterms:modified xsi:type="dcterms:W3CDTF">2011-08-01T06:04:30Z</dcterms:modified>
  <cp:revision>1</cp:revision>
  <dc:title>MHP-FYP</dc:title>
</cp:coreProperties>
</file>